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4"/>
  </p:notesMasterIdLst>
  <p:handoutMasterIdLst>
    <p:handoutMasterId r:id="rId15"/>
  </p:handoutMasterIdLst>
  <p:sldIdLst>
    <p:sldId id="295" r:id="rId5"/>
    <p:sldId id="285" r:id="rId6"/>
    <p:sldId id="282" r:id="rId7"/>
    <p:sldId id="304" r:id="rId8"/>
    <p:sldId id="297" r:id="rId9"/>
    <p:sldId id="305" r:id="rId10"/>
    <p:sldId id="306" r:id="rId11"/>
    <p:sldId id="307"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8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1354" autoAdjust="0"/>
  </p:normalViewPr>
  <p:slideViewPr>
    <p:cSldViewPr snapToGrid="0">
      <p:cViewPr varScale="1">
        <p:scale>
          <a:sx n="90" d="100"/>
          <a:sy n="90" d="100"/>
        </p:scale>
        <p:origin x="402" y="90"/>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7318686262470935"/>
          <c:y val="0.517406830440042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D3EF-4778-A0ED-5304249A917F}"/>
              </c:ext>
            </c:extLst>
          </c:dPt>
          <c:dLbls>
            <c:dLbl>
              <c:idx val="0"/>
              <c:layout>
                <c:manualLayout>
                  <c:x val="7.530666843670536E-2"/>
                  <c:y val="-9.4906309692116095E-2"/>
                </c:manualLayout>
              </c:layout>
              <c:tx>
                <c:rich>
                  <a:bodyPr/>
                  <a:lstStyle/>
                  <a:p>
                    <a:fld id="{8C10408A-927A-47A9-83C3-678397A392F3}"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3-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bg1">
                      <a:lumMod val="65000"/>
                    </a:schemeClr>
                  </a:solidFill>
                  <a:round/>
                </a:ln>
                <a:effectLst/>
              </c:spPr>
            </c:leaderLines>
            <c:extLst>
              <c:ext xmlns:c15="http://schemas.microsoft.com/office/drawing/2012/chart" uri="{CE6537A1-D6FC-4f65-9D91-7224C49458BB}"/>
            </c:extLst>
          </c:dLbls>
          <c:val>
            <c:numRef>
              <c:f>donut!$F$2:$G$2</c:f>
              <c:numCache>
                <c:formatCode>0.00</c:formatCode>
                <c:ptCount val="2"/>
                <c:pt idx="0" formatCode="0.0">
                  <c:v>9.9</c:v>
                </c:pt>
                <c:pt idx="1">
                  <c:v>100</c:v>
                </c:pt>
              </c:numCache>
            </c:numRef>
          </c:val>
          <c:extLst>
            <c:ext xmlns:c16="http://schemas.microsoft.com/office/drawing/2014/chart" uri="{C3380CC4-5D6E-409C-BE32-E72D297353CC}">
              <c16:uniqueId val="{00000004-D3EF-4778-A0ED-5304249A917F}"/>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D3EF-4778-A0ED-5304249A917F}"/>
              </c:ext>
            </c:extLst>
          </c:dPt>
          <c:dLbls>
            <c:dLbl>
              <c:idx val="0"/>
              <c:layout>
                <c:manualLayout>
                  <c:x val="6.9444444444444337E-2"/>
                  <c:y val="-4.166666666666666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fld id="{86628289-0394-4A3C-A887-B3B2E0A4155E}" type="VALUE">
                      <a:rPr lang="en-US" sz="1000">
                        <a:latin typeface="Avenir Next LT Pro Light" panose="020B0304020202020204" pitchFamily="34" charset="0"/>
                      </a:rPr>
                      <a:pPr>
                        <a:defRPr sz="1000">
                          <a:latin typeface="Avenir Next LT Pro Light" panose="020B0304020202020204" pitchFamily="34" charset="0"/>
                        </a:defRPr>
                      </a:pPr>
                      <a:t>[VALUE]</a:t>
                    </a:fld>
                    <a:r>
                      <a:rPr lang="en-US" sz="1000">
                        <a:latin typeface="Avenir Next LT Pro Light" panose="020B03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8-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D3EF-4778-A0ED-5304249A917F}"/>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493823878645923"/>
          <c:y val="0.476851992323225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tx2">
                <a:lumMod val="10000"/>
                <a:lumOff val="90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F285-45DE-AF05-CA4873001057}"/>
              </c:ext>
            </c:extLst>
          </c:dPt>
          <c:dLbls>
            <c:dLbl>
              <c:idx val="0"/>
              <c:layout>
                <c:manualLayout>
                  <c:x val="8.1088657379831369E-2"/>
                  <c:y val="-0.1137765104259490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3-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formatCode="0.0">
                  <c:v>9.9</c:v>
                </c:pt>
                <c:pt idx="1">
                  <c:v>100</c:v>
                </c:pt>
              </c:numCache>
            </c:numRef>
          </c:val>
          <c:extLst>
            <c:ext xmlns:c16="http://schemas.microsoft.com/office/drawing/2014/chart" uri="{C3380CC4-5D6E-409C-BE32-E72D297353CC}">
              <c16:uniqueId val="{00000004-F285-45DE-AF05-CA4873001057}"/>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F285-45DE-AF05-CA4873001057}"/>
              </c:ext>
            </c:extLst>
          </c:dPt>
          <c:dLbls>
            <c:dLbl>
              <c:idx val="0"/>
              <c:layout>
                <c:manualLayout>
                  <c:x val="6.8265910277533884E-2"/>
                  <c:y val="-4.3443589996627049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8-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F285-45DE-AF05-CA487300105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t>Automatic enrollment </a:t>
          </a:r>
          <a:br>
            <a:rPr lang="en-US" dirty="0"/>
          </a:br>
          <a:r>
            <a:rPr lang="en-US" dirty="0"/>
            <a:t>into TSP, with </a:t>
          </a:r>
          <a:br>
            <a:rPr lang="en-US" dirty="0"/>
          </a:br>
          <a:r>
            <a:rPr lang="en-US" dirty="0"/>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3C8A43C9-28B8-4FB0-B4F7-EC277A9C07CF}">
      <dgm:prSet phldrT="[Text]"/>
      <dgm:spPr/>
      <dgm:t>
        <a:bodyPr/>
        <a:lstStyle/>
        <a:p>
          <a:r>
            <a:rPr lang="en-US" dirty="0">
              <a:latin typeface="+mj-lt"/>
            </a:rPr>
            <a:t>Design</a:t>
          </a:r>
          <a:endParaRPr lang="en-US" dirty="0"/>
        </a:p>
      </dgm:t>
    </dgm:pt>
    <dgm:pt modelId="{0FAC9922-2392-486E-92CF-85FF04C05F0F}" type="parTrans" cxnId="{C4863C8A-D0E3-4077-87FE-78FAA0393B74}">
      <dgm:prSet/>
      <dgm:spPr/>
      <dgm:t>
        <a:bodyPr/>
        <a:lstStyle/>
        <a:p>
          <a:endParaRPr lang="en-US"/>
        </a:p>
      </dgm:t>
    </dgm:pt>
    <dgm:pt modelId="{0BF7474F-EFE2-4760-BE83-EE48823CEE9C}" type="sibTrans" cxnId="{C4863C8A-D0E3-4077-87FE-78FAA0393B74}">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dgm:spPr>
      <dgm:t>
        <a:bodyPr/>
        <a:lstStyle/>
        <a:p>
          <a:endParaRPr lang="en-US"/>
        </a:p>
      </dgm:t>
    </dgm:pt>
    <dgm:pt modelId="{723AD76A-7BE3-4411-98E5-41D5056FFEE2}">
      <dgm:prSet phldrT="[Text]"/>
      <dgm:spPr/>
      <dgm:t>
        <a:bodyPr/>
        <a:lstStyle/>
        <a:p>
          <a:r>
            <a:rPr lang="en-US" dirty="0"/>
            <a:t>“Open Enrollment” as a baseline</a:t>
          </a:r>
        </a:p>
      </dgm:t>
    </dgm:pt>
    <dgm:pt modelId="{DF6CB6C8-2BC5-4DDF-8528-3D3339F162A1}" type="parTrans" cxnId="{D5E9AC0A-D27D-4A7B-858E-F93B9A9C7DEB}">
      <dgm:prSet/>
      <dgm:spPr/>
      <dgm:t>
        <a:bodyPr/>
        <a:lstStyle/>
        <a:p>
          <a:endParaRPr lang="en-US"/>
        </a:p>
      </dgm:t>
    </dgm:pt>
    <dgm:pt modelId="{A9AB2E17-0323-4FEC-8DAA-E3833E1EE021}" type="sibTrans" cxnId="{D5E9AC0A-D27D-4A7B-858E-F93B9A9C7DEB}">
      <dgm:prSet/>
      <dgm:spPr/>
      <dgm:t>
        <a:bodyPr/>
        <a:lstStyle/>
        <a:p>
          <a:endParaRPr lang="en-US"/>
        </a:p>
      </dgm:t>
    </dgm:pt>
    <dgm:pt modelId="{714458A7-7A8C-41AB-A935-B04CDADDDE26}">
      <dgm:prSet phldrT="[Text]"/>
      <dgm:spPr/>
      <dgm:t>
        <a:bodyPr/>
        <a:lstStyle/>
        <a:p>
          <a:r>
            <a:rPr lang="en-US" dirty="0">
              <a:latin typeface="+mj-lt"/>
            </a:rPr>
            <a:t>Ability &amp; Propensity</a:t>
          </a:r>
        </a:p>
      </dgm:t>
    </dgm:pt>
    <dgm:pt modelId="{BBB3F658-D0B5-4110-958C-012B6B68249D}" type="parTrans" cxnId="{51D73BED-357A-4815-AB3A-86B14260318A}">
      <dgm:prSet/>
      <dgm:spPr/>
      <dgm:t>
        <a:bodyPr/>
        <a:lstStyle/>
        <a:p>
          <a:endParaRPr lang="en-US"/>
        </a:p>
      </dgm:t>
    </dgm:pt>
    <dgm:pt modelId="{B45A63EB-F8A6-4DDD-8E33-11DF5E02F664}" type="sibTrans" cxnId="{51D73BED-357A-4815-AB3A-86B14260318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021" t="-710" r="-44979" b="710"/>
          </a:stretch>
        </a:blipFill>
      </dgm:spPr>
      <dgm:t>
        <a:bodyPr/>
        <a:lstStyle/>
        <a:p>
          <a:endParaRPr lang="en-US"/>
        </a:p>
      </dgm:t>
    </dgm:pt>
    <dgm:pt modelId="{0E2DC9B0-AE9A-42E8-92BA-5B13EDD62B38}">
      <dgm:prSet phldrT="[Text]"/>
      <dgm:spPr/>
      <dgm:t>
        <a:bodyPr/>
        <a:lstStyle/>
        <a:p>
          <a:r>
            <a:rPr lang="en-US" dirty="0"/>
            <a:t>Age</a:t>
          </a:r>
        </a:p>
      </dgm:t>
    </dgm:pt>
    <dgm:pt modelId="{550D0195-F36C-4AF3-B59C-0E591446C66D}" type="parTrans" cxnId="{5922835D-3721-49AB-872F-C28A733E1B0B}">
      <dgm:prSet/>
      <dgm:spPr/>
      <dgm:t>
        <a:bodyPr/>
        <a:lstStyle/>
        <a:p>
          <a:endParaRPr lang="en-US"/>
        </a:p>
      </dgm:t>
    </dgm:pt>
    <dgm:pt modelId="{44DBEC0B-8C8A-498D-9014-098F7F771712}" type="sibTrans" cxnId="{5922835D-3721-49AB-872F-C28A733E1B0B}">
      <dgm:prSet/>
      <dgm:spPr/>
      <dgm:t>
        <a:bodyPr/>
        <a:lstStyle/>
        <a:p>
          <a:endParaRPr lang="en-US"/>
        </a:p>
      </dgm:t>
    </dgm:pt>
    <dgm:pt modelId="{F1733664-667A-46F8-91A7-5F9B6511C697}">
      <dgm:prSet phldrT="[Text]"/>
      <dgm:spPr/>
      <dgm:t>
        <a:bodyPr/>
        <a:lstStyle/>
        <a:p>
          <a:r>
            <a:rPr lang="en-US" dirty="0"/>
            <a:t>Income</a:t>
          </a:r>
        </a:p>
      </dgm:t>
    </dgm:pt>
    <dgm:pt modelId="{B721ED8D-31C4-49E8-A963-618485635831}" type="parTrans" cxnId="{23732CD0-609C-42D1-8C20-55318F774EE3}">
      <dgm:prSet/>
      <dgm:spPr/>
      <dgm:t>
        <a:bodyPr/>
        <a:lstStyle/>
        <a:p>
          <a:endParaRPr lang="en-US"/>
        </a:p>
      </dgm:t>
    </dgm:pt>
    <dgm:pt modelId="{42E16874-34FB-448E-9263-14917CA74E6B}" type="sibTrans" cxnId="{23732CD0-609C-42D1-8C20-55318F774EE3}">
      <dgm:prSet/>
      <dgm:spPr/>
      <dgm:t>
        <a:bodyPr/>
        <a:lstStyle/>
        <a:p>
          <a:endParaRPr lang="en-US"/>
        </a:p>
      </dgm:t>
    </dgm:pt>
    <dgm:pt modelId="{16D59706-6A8F-4170-AE5B-2C656248F479}">
      <dgm:prSet phldrT="[Text]"/>
      <dgm:spPr/>
      <dgm:t>
        <a:bodyPr/>
        <a:lstStyle/>
        <a:p>
          <a:r>
            <a:rPr lang="en-US" dirty="0"/>
            <a:t>Gender</a:t>
          </a:r>
        </a:p>
      </dgm:t>
    </dgm:pt>
    <dgm:pt modelId="{D847D387-D455-451D-8C6E-C81D606483D5}" type="parTrans" cxnId="{6635089F-3298-4034-9509-205B4DA839F4}">
      <dgm:prSet/>
      <dgm:spPr/>
      <dgm:t>
        <a:bodyPr/>
        <a:lstStyle/>
        <a:p>
          <a:endParaRPr lang="en-US"/>
        </a:p>
      </dgm:t>
    </dgm:pt>
    <dgm:pt modelId="{636AE307-DC5C-4929-B68D-C9677A2C75D8}" type="sibTrans" cxnId="{6635089F-3298-4034-9509-205B4DA839F4}">
      <dgm:prSet/>
      <dgm:spPr/>
      <dgm:t>
        <a:bodyPr/>
        <a:lstStyle/>
        <a:p>
          <a:endParaRPr lang="en-US"/>
        </a:p>
      </dgm:t>
    </dgm:pt>
    <dgm:pt modelId="{5A3CD8A4-9CB4-4E43-8F79-2DC9E23EF8BF}">
      <dgm:prSet phldrT="[Text]"/>
      <dgm:spPr/>
      <dgm:t>
        <a:bodyPr/>
        <a:lstStyle/>
        <a:p>
          <a:pPr>
            <a:buFont typeface="Courier New" panose="02070309020205020404" pitchFamily="49" charset="0"/>
            <a:buChar char="o"/>
          </a:pPr>
          <a:r>
            <a:rPr lang="en-US">
              <a:latin typeface="+mj-lt"/>
            </a:rPr>
            <a:t>Awareness</a:t>
          </a:r>
          <a:endParaRPr lang="en-US" dirty="0"/>
        </a:p>
      </dgm:t>
    </dgm:pt>
    <dgm:pt modelId="{BA2FD6AC-338C-4A35-A019-BAD05350AD1D}" type="parTrans" cxnId="{BFBC315E-2233-44C7-A9B1-06487D7E3FC8}">
      <dgm:prSet/>
      <dgm:spPr/>
      <dgm:t>
        <a:bodyPr/>
        <a:lstStyle/>
        <a:p>
          <a:endParaRPr lang="en-US"/>
        </a:p>
      </dgm:t>
    </dgm:pt>
    <dgm:pt modelId="{9EFDEFF5-FEAD-4A7C-AA46-1F1734F267C6}" type="sibTrans" cxnId="{BFBC315E-2233-44C7-A9B1-06487D7E3FC8}">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3571" t="-710" r="-6429" b="710"/>
          </a:stretch>
        </a:blipFill>
      </dgm:spPr>
      <dgm:t>
        <a:bodyPr/>
        <a:lstStyle/>
        <a:p>
          <a:endParaRPr lang="en-US"/>
        </a:p>
      </dgm:t>
    </dgm:pt>
    <dgm:pt modelId="{34485388-3CF7-4722-BB06-795D1EB30212}">
      <dgm:prSet phldrT="[Text]"/>
      <dgm:spPr/>
      <dgm:t>
        <a:bodyPr/>
        <a:lstStyle/>
        <a:p>
          <a:r>
            <a:rPr lang="en-US"/>
            <a:t>Aesthetics</a:t>
          </a:r>
          <a:endParaRPr lang="en-US" dirty="0"/>
        </a:p>
      </dgm:t>
    </dgm:pt>
    <dgm:pt modelId="{368B9BF9-5B52-4810-A5FC-9C8C70C37BFC}" type="parTrans" cxnId="{BB32A686-44DD-4749-A0B4-1ADE0B0DC8DA}">
      <dgm:prSet/>
      <dgm:spPr/>
      <dgm:t>
        <a:bodyPr/>
        <a:lstStyle/>
        <a:p>
          <a:endParaRPr lang="en-US"/>
        </a:p>
      </dgm:t>
    </dgm:pt>
    <dgm:pt modelId="{4DB5CD64-ACD7-4402-A796-9D59C9E84D85}" type="sibTrans" cxnId="{BB32A686-44DD-4749-A0B4-1ADE0B0DC8DA}">
      <dgm:prSet/>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5F5C28D5-6715-4507-BEF4-625E9363EFD9}" type="pres">
      <dgm:prSet presAssocID="{3C8A43C9-28B8-4FB0-B4F7-EC277A9C07CF}" presName="text1" presStyleCnt="0"/>
      <dgm:spPr/>
    </dgm:pt>
    <dgm:pt modelId="{123F9603-1672-4211-8054-0C2254A1BC61}" type="pres">
      <dgm:prSet presAssocID="{3C8A43C9-28B8-4FB0-B4F7-EC277A9C07CF}" presName="textRepeatNode" presStyleLbl="alignNode1" presStyleIdx="0" presStyleCnt="3">
        <dgm:presLayoutVars>
          <dgm:chMax val="0"/>
          <dgm:chPref val="0"/>
          <dgm:bulletEnabled val="1"/>
        </dgm:presLayoutVars>
      </dgm:prSet>
      <dgm:spPr/>
    </dgm:pt>
    <dgm:pt modelId="{73AC165A-B4FE-48C4-9715-B18A087D7A3D}" type="pres">
      <dgm:prSet presAssocID="{3C8A43C9-28B8-4FB0-B4F7-EC277A9C07CF}" presName="textaccent1" presStyleCnt="0"/>
      <dgm:spPr/>
    </dgm:pt>
    <dgm:pt modelId="{80C17F5C-EE91-4AA6-A40A-0020975C4C76}" type="pres">
      <dgm:prSet presAssocID="{3C8A43C9-28B8-4FB0-B4F7-EC277A9C07CF}" presName="accentRepeatNode" presStyleLbl="solidAlignAcc1" presStyleIdx="0" presStyleCnt="6"/>
      <dgm:spPr/>
    </dgm:pt>
    <dgm:pt modelId="{DCE28B7D-2A82-47BD-8A3C-271C740D52F5}" type="pres">
      <dgm:prSet presAssocID="{0BF7474F-EFE2-4760-BE83-EE48823CEE9C}" presName="image1" presStyleCnt="0"/>
      <dgm:spPr/>
    </dgm:pt>
    <dgm:pt modelId="{B4D9ECE5-2555-41FD-8A3E-E90246CC43D4}" type="pres">
      <dgm:prSet presAssocID="{0BF7474F-EFE2-4760-BE83-EE48823CEE9C}" presName="imageRepeatNode" presStyleLbl="alignAcc1" presStyleIdx="0" presStyleCnt="3"/>
      <dgm:spPr/>
    </dgm:pt>
    <dgm:pt modelId="{01B30803-C671-4855-A965-E2FD35D6AD37}" type="pres">
      <dgm:prSet presAssocID="{0BF7474F-EFE2-4760-BE83-EE48823CEE9C}" presName="imageaccent1" presStyleCnt="0"/>
      <dgm:spPr/>
    </dgm:pt>
    <dgm:pt modelId="{97245B0E-69F5-4CFF-BD91-05F84BC7E175}" type="pres">
      <dgm:prSet presAssocID="{0BF7474F-EFE2-4760-BE83-EE48823CEE9C}" presName="accentRepeatNode" presStyleLbl="solidAlignAcc1" presStyleIdx="1" presStyleCnt="6"/>
      <dgm:spPr/>
    </dgm:pt>
    <dgm:pt modelId="{4894157D-8DB0-4466-B58A-1C8AECBAF1D6}" type="pres">
      <dgm:prSet presAssocID="{5A3CD8A4-9CB4-4E43-8F79-2DC9E23EF8BF}" presName="text2" presStyleCnt="0"/>
      <dgm:spPr/>
    </dgm:pt>
    <dgm:pt modelId="{967C617E-B524-4923-AC75-6EA57FD6EFFF}" type="pres">
      <dgm:prSet presAssocID="{5A3CD8A4-9CB4-4E43-8F79-2DC9E23EF8BF}" presName="textRepeatNode" presStyleLbl="alignNode1" presStyleIdx="1" presStyleCnt="3">
        <dgm:presLayoutVars>
          <dgm:chMax val="0"/>
          <dgm:chPref val="0"/>
          <dgm:bulletEnabled val="1"/>
        </dgm:presLayoutVars>
      </dgm:prSet>
      <dgm:spPr/>
    </dgm:pt>
    <dgm:pt modelId="{4A52B137-5D35-4657-B9FB-D62905AD013C}" type="pres">
      <dgm:prSet presAssocID="{5A3CD8A4-9CB4-4E43-8F79-2DC9E23EF8BF}" presName="textaccent2" presStyleCnt="0"/>
      <dgm:spPr/>
    </dgm:pt>
    <dgm:pt modelId="{03D12162-55E0-4034-95DA-ABC4B50B9B44}" type="pres">
      <dgm:prSet presAssocID="{5A3CD8A4-9CB4-4E43-8F79-2DC9E23EF8BF}" presName="accentRepeatNode" presStyleLbl="solidAlignAcc1" presStyleIdx="2" presStyleCnt="6"/>
      <dgm:spPr/>
    </dgm:pt>
    <dgm:pt modelId="{6EADF40F-87CE-4D86-AB25-500A975B27A1}" type="pres">
      <dgm:prSet presAssocID="{9EFDEFF5-FEAD-4A7C-AA46-1F1734F267C6}" presName="image2" presStyleCnt="0"/>
      <dgm:spPr/>
    </dgm:pt>
    <dgm:pt modelId="{703981D7-3F67-4CB0-9461-C42809D51D29}" type="pres">
      <dgm:prSet presAssocID="{9EFDEFF5-FEAD-4A7C-AA46-1F1734F267C6}" presName="imageRepeatNode" presStyleLbl="alignAcc1" presStyleIdx="1" presStyleCnt="3"/>
      <dgm:spPr/>
    </dgm:pt>
    <dgm:pt modelId="{BDE0CC4C-A6C3-4733-9E67-BAB11A8AE0F8}" type="pres">
      <dgm:prSet presAssocID="{9EFDEFF5-FEAD-4A7C-AA46-1F1734F267C6}" presName="imageaccent2" presStyleCnt="0"/>
      <dgm:spPr/>
    </dgm:pt>
    <dgm:pt modelId="{38757B80-C10C-4A1F-AF64-9ACB3B94E53A}" type="pres">
      <dgm:prSet presAssocID="{9EFDEFF5-FEAD-4A7C-AA46-1F1734F267C6}" presName="accentRepeatNode" presStyleLbl="solidAlignAcc1" presStyleIdx="3" presStyleCnt="6"/>
      <dgm:spPr/>
    </dgm:pt>
    <dgm:pt modelId="{07E81D29-EB0B-492A-974B-F057603ED79B}" type="pres">
      <dgm:prSet presAssocID="{714458A7-7A8C-41AB-A935-B04CDADDDE26}" presName="text3" presStyleCnt="0"/>
      <dgm:spPr/>
    </dgm:pt>
    <dgm:pt modelId="{A8D72502-78D9-4B6C-B541-593DDE59262F}" type="pres">
      <dgm:prSet presAssocID="{714458A7-7A8C-41AB-A935-B04CDADDDE26}" presName="textRepeatNode" presStyleLbl="alignNode1" presStyleIdx="2" presStyleCnt="3">
        <dgm:presLayoutVars>
          <dgm:chMax val="0"/>
          <dgm:chPref val="0"/>
          <dgm:bulletEnabled val="1"/>
        </dgm:presLayoutVars>
      </dgm:prSet>
      <dgm:spPr/>
    </dgm:pt>
    <dgm:pt modelId="{14414435-91E7-4A16-9816-708E2023E111}" type="pres">
      <dgm:prSet presAssocID="{714458A7-7A8C-41AB-A935-B04CDADDDE26}" presName="textaccent3" presStyleCnt="0"/>
      <dgm:spPr/>
    </dgm:pt>
    <dgm:pt modelId="{B203DC7F-70FE-4DBC-AD66-F34CE79D45C1}" type="pres">
      <dgm:prSet presAssocID="{714458A7-7A8C-41AB-A935-B04CDADDDE26}" presName="accentRepeatNode" presStyleLbl="solidAlignAcc1" presStyleIdx="4" presStyleCnt="6"/>
      <dgm:spPr/>
    </dgm:pt>
    <dgm:pt modelId="{E444B868-1840-42A8-9246-3C5D9F7D623E}" type="pres">
      <dgm:prSet presAssocID="{B45A63EB-F8A6-4DDD-8E33-11DF5E02F664}" presName="image3" presStyleCnt="0"/>
      <dgm:spPr/>
    </dgm:pt>
    <dgm:pt modelId="{7E9FDA4C-B9D4-4829-800E-9716FD1ECE5A}" type="pres">
      <dgm:prSet presAssocID="{B45A63EB-F8A6-4DDD-8E33-11DF5E02F664}" presName="imageRepeatNode" presStyleLbl="alignAcc1" presStyleIdx="2" presStyleCnt="3"/>
      <dgm:spPr/>
    </dgm:pt>
    <dgm:pt modelId="{45BC9D5E-DEF6-4D94-A4CA-01D9CF1D9C7C}" type="pres">
      <dgm:prSet presAssocID="{B45A63EB-F8A6-4DDD-8E33-11DF5E02F664}" presName="imageaccent3" presStyleCnt="0"/>
      <dgm:spPr/>
    </dgm:pt>
    <dgm:pt modelId="{F82197F0-6ED2-452D-8F68-E0FCB9ABB561}" type="pres">
      <dgm:prSet presAssocID="{B45A63EB-F8A6-4DDD-8E33-11DF5E02F664}" presName="accentRepeatNode" presStyleLbl="solidAlignAcc1" presStyleIdx="5" presStyleCnt="6"/>
      <dgm:spPr/>
    </dgm:pt>
  </dgm:ptLst>
  <dgm:cxnLst>
    <dgm:cxn modelId="{7FC1AE00-7BBA-46D4-8345-938EF24533A1}" type="presOf" srcId="{B45A63EB-F8A6-4DDD-8E33-11DF5E02F664}" destId="{7E9FDA4C-B9D4-4829-800E-9716FD1ECE5A}" srcOrd="0" destOrd="0" presId="urn:microsoft.com/office/officeart/2008/layout/HexagonCluster"/>
    <dgm:cxn modelId="{1EB23D07-E35E-4E25-8AB9-FD6003DA7AF0}" type="presOf" srcId="{0BF7474F-EFE2-4760-BE83-EE48823CEE9C}" destId="{B4D9ECE5-2555-41FD-8A3E-E90246CC43D4}" srcOrd="0" destOrd="0" presId="urn:microsoft.com/office/officeart/2008/layout/HexagonCluster"/>
    <dgm:cxn modelId="{C657CF07-5C15-4DDC-984D-766F4DE49851}" type="presOf" srcId="{5A3CD8A4-9CB4-4E43-8F79-2DC9E23EF8BF}" destId="{967C617E-B524-4923-AC75-6EA57FD6EFFF}" srcOrd="0" destOrd="0" presId="urn:microsoft.com/office/officeart/2008/layout/HexagonCluster"/>
    <dgm:cxn modelId="{D5E9AC0A-D27D-4A7B-858E-F93B9A9C7DEB}" srcId="{5A3CD8A4-9CB4-4E43-8F79-2DC9E23EF8BF}" destId="{723AD76A-7BE3-4411-98E5-41D5056FFEE2}" srcOrd="0" destOrd="0" parTransId="{DF6CB6C8-2BC5-4DDF-8528-3D3339F162A1}" sibTransId="{A9AB2E17-0323-4FEC-8DAA-E3833E1EE021}"/>
    <dgm:cxn modelId="{5922835D-3721-49AB-872F-C28A733E1B0B}" srcId="{714458A7-7A8C-41AB-A935-B04CDADDDE26}" destId="{0E2DC9B0-AE9A-42E8-92BA-5B13EDD62B38}" srcOrd="0" destOrd="0" parTransId="{550D0195-F36C-4AF3-B59C-0E591446C66D}" sibTransId="{44DBEC0B-8C8A-498D-9014-098F7F771712}"/>
    <dgm:cxn modelId="{BFBC315E-2233-44C7-A9B1-06487D7E3FC8}" srcId="{9F7BD755-070D-4C00-9054-7763A53C2608}" destId="{5A3CD8A4-9CB4-4E43-8F79-2DC9E23EF8BF}" srcOrd="1" destOrd="0" parTransId="{BA2FD6AC-338C-4A35-A019-BAD05350AD1D}" sibTransId="{9EFDEFF5-FEAD-4A7C-AA46-1F1734F267C6}"/>
    <dgm:cxn modelId="{91508569-7595-4BB3-AAA2-76B8FE516A4A}"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22F2F5A-3947-44ED-AD48-5521C15DDCB9}" type="presOf" srcId="{F1733664-667A-46F8-91A7-5F9B6511C697}" destId="{A8D72502-78D9-4B6C-B541-593DDE59262F}" srcOrd="0" destOrd="2" presId="urn:microsoft.com/office/officeart/2008/layout/HexagonCluster"/>
    <dgm:cxn modelId="{80108A7B-1BEC-471C-919C-1F8F1BD65588}" type="presOf" srcId="{16D59706-6A8F-4170-AE5B-2C656248F479}" destId="{A8D72502-78D9-4B6C-B541-593DDE59262F}" srcOrd="0" destOrd="3" presId="urn:microsoft.com/office/officeart/2008/layout/HexagonCluster"/>
    <dgm:cxn modelId="{BB32A686-44DD-4749-A0B4-1ADE0B0DC8DA}" srcId="{3C8A43C9-28B8-4FB0-B4F7-EC277A9C07CF}" destId="{34485388-3CF7-4722-BB06-795D1EB30212}" srcOrd="0" destOrd="0" parTransId="{368B9BF9-5B52-4810-A5FC-9C8C70C37BFC}" sibTransId="{4DB5CD64-ACD7-4402-A796-9D59C9E84D85}"/>
    <dgm:cxn modelId="{DE6DBD86-604E-44DC-BB1E-2DB519323965}" type="presOf" srcId="{723AD76A-7BE3-4411-98E5-41D5056FFEE2}" destId="{967C617E-B524-4923-AC75-6EA57FD6EFFF}" srcOrd="0" destOrd="1" presId="urn:microsoft.com/office/officeart/2008/layout/HexagonCluster"/>
    <dgm:cxn modelId="{C4863C8A-D0E3-4077-87FE-78FAA0393B74}" srcId="{9F7BD755-070D-4C00-9054-7763A53C2608}" destId="{3C8A43C9-28B8-4FB0-B4F7-EC277A9C07CF}" srcOrd="0" destOrd="0" parTransId="{0FAC9922-2392-486E-92CF-85FF04C05F0F}" sibTransId="{0BF7474F-EFE2-4760-BE83-EE48823CEE9C}"/>
    <dgm:cxn modelId="{33DE1992-0B63-4281-8901-D6F07DB653CB}" type="presOf" srcId="{9EFDEFF5-FEAD-4A7C-AA46-1F1734F267C6}" destId="{703981D7-3F67-4CB0-9461-C42809D51D29}"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A65B1ACA-C3DA-4194-A567-21E4D2EC6276}" type="presOf" srcId="{34485388-3CF7-4722-BB06-795D1EB30212}" destId="{123F9603-1672-4211-8054-0C2254A1BC61}" srcOrd="0" destOrd="1" presId="urn:microsoft.com/office/officeart/2008/layout/HexagonCluster"/>
    <dgm:cxn modelId="{23732CD0-609C-42D1-8C20-55318F774EE3}" srcId="{714458A7-7A8C-41AB-A935-B04CDADDDE26}" destId="{F1733664-667A-46F8-91A7-5F9B6511C697}" srcOrd="1" destOrd="0" parTransId="{B721ED8D-31C4-49E8-A963-618485635831}" sibTransId="{42E16874-34FB-448E-9263-14917CA74E6B}"/>
    <dgm:cxn modelId="{51D73BED-357A-4815-AB3A-86B14260318A}" srcId="{9F7BD755-070D-4C00-9054-7763A53C2608}" destId="{714458A7-7A8C-41AB-A935-B04CDADDDE26}" srcOrd="2" destOrd="0" parTransId="{BBB3F658-D0B5-4110-958C-012B6B68249D}" sibTransId="{B45A63EB-F8A6-4DDD-8E33-11DF5E02F664}"/>
    <dgm:cxn modelId="{FACF34F2-772E-4FF1-B9D8-C7519DA5EAAB}" type="presOf" srcId="{714458A7-7A8C-41AB-A935-B04CDADDDE26}" destId="{A8D72502-78D9-4B6C-B541-593DDE59262F}" srcOrd="0" destOrd="0" presId="urn:microsoft.com/office/officeart/2008/layout/HexagonCluster"/>
    <dgm:cxn modelId="{1DC63EFA-6B96-435E-BD1B-799DEBDCD2A6}" type="presOf" srcId="{3C8A43C9-28B8-4FB0-B4F7-EC277A9C07CF}" destId="{123F9603-1672-4211-8054-0C2254A1BC61}" srcOrd="0" destOrd="0" presId="urn:microsoft.com/office/officeart/2008/layout/HexagonCluster"/>
    <dgm:cxn modelId="{0ACEBF48-C144-42CE-9DC1-1A6852D82F7E}" type="presParOf" srcId="{0720A6A2-F777-44A5-9B9E-BE0C71BF53A9}" destId="{5F5C28D5-6715-4507-BEF4-625E9363EFD9}" srcOrd="0" destOrd="0" presId="urn:microsoft.com/office/officeart/2008/layout/HexagonCluster"/>
    <dgm:cxn modelId="{7B1BE8CF-27C0-4494-8F98-CD20E7476FB8}" type="presParOf" srcId="{5F5C28D5-6715-4507-BEF4-625E9363EFD9}" destId="{123F9603-1672-4211-8054-0C2254A1BC61}" srcOrd="0" destOrd="0" presId="urn:microsoft.com/office/officeart/2008/layout/HexagonCluster"/>
    <dgm:cxn modelId="{FAA7357C-D2FF-4453-80C5-2254E25A9277}" type="presParOf" srcId="{0720A6A2-F777-44A5-9B9E-BE0C71BF53A9}" destId="{73AC165A-B4FE-48C4-9715-B18A087D7A3D}" srcOrd="1" destOrd="0" presId="urn:microsoft.com/office/officeart/2008/layout/HexagonCluster"/>
    <dgm:cxn modelId="{EB8A98CC-1316-413B-BE6C-0550175C3DCA}" type="presParOf" srcId="{73AC165A-B4FE-48C4-9715-B18A087D7A3D}" destId="{80C17F5C-EE91-4AA6-A40A-0020975C4C76}" srcOrd="0" destOrd="0" presId="urn:microsoft.com/office/officeart/2008/layout/HexagonCluster"/>
    <dgm:cxn modelId="{96D66065-D96A-4359-9447-ABD2867B3B3F}" type="presParOf" srcId="{0720A6A2-F777-44A5-9B9E-BE0C71BF53A9}" destId="{DCE28B7D-2A82-47BD-8A3C-271C740D52F5}" srcOrd="2" destOrd="0" presId="urn:microsoft.com/office/officeart/2008/layout/HexagonCluster"/>
    <dgm:cxn modelId="{584F24FA-70DE-4D96-AB05-8C67EA2FBC7A}" type="presParOf" srcId="{DCE28B7D-2A82-47BD-8A3C-271C740D52F5}" destId="{B4D9ECE5-2555-41FD-8A3E-E90246CC43D4}" srcOrd="0" destOrd="0" presId="urn:microsoft.com/office/officeart/2008/layout/HexagonCluster"/>
    <dgm:cxn modelId="{C00706B2-6915-4422-A8CF-A94E0D82E16E}" type="presParOf" srcId="{0720A6A2-F777-44A5-9B9E-BE0C71BF53A9}" destId="{01B30803-C671-4855-A965-E2FD35D6AD37}" srcOrd="3" destOrd="0" presId="urn:microsoft.com/office/officeart/2008/layout/HexagonCluster"/>
    <dgm:cxn modelId="{79CBAF2B-14AC-431A-B179-7ADCC6690D32}" type="presParOf" srcId="{01B30803-C671-4855-A965-E2FD35D6AD37}" destId="{97245B0E-69F5-4CFF-BD91-05F84BC7E175}" srcOrd="0" destOrd="0" presId="urn:microsoft.com/office/officeart/2008/layout/HexagonCluster"/>
    <dgm:cxn modelId="{50043672-0759-4528-BEA9-8E7B990BD2C5}" type="presParOf" srcId="{0720A6A2-F777-44A5-9B9E-BE0C71BF53A9}" destId="{4894157D-8DB0-4466-B58A-1C8AECBAF1D6}" srcOrd="4" destOrd="0" presId="urn:microsoft.com/office/officeart/2008/layout/HexagonCluster"/>
    <dgm:cxn modelId="{BD6D76F3-D57F-41E1-B137-363570DE30EB}" type="presParOf" srcId="{4894157D-8DB0-4466-B58A-1C8AECBAF1D6}" destId="{967C617E-B524-4923-AC75-6EA57FD6EFFF}" srcOrd="0" destOrd="0" presId="urn:microsoft.com/office/officeart/2008/layout/HexagonCluster"/>
    <dgm:cxn modelId="{9EEE3BAF-01C5-4A5B-B2A6-FF1C3A45F2D8}" type="presParOf" srcId="{0720A6A2-F777-44A5-9B9E-BE0C71BF53A9}" destId="{4A52B137-5D35-4657-B9FB-D62905AD013C}" srcOrd="5" destOrd="0" presId="urn:microsoft.com/office/officeart/2008/layout/HexagonCluster"/>
    <dgm:cxn modelId="{F47E3392-1C61-4658-A69F-509264DBB9EF}" type="presParOf" srcId="{4A52B137-5D35-4657-B9FB-D62905AD013C}" destId="{03D12162-55E0-4034-95DA-ABC4B50B9B44}" srcOrd="0" destOrd="0" presId="urn:microsoft.com/office/officeart/2008/layout/HexagonCluster"/>
    <dgm:cxn modelId="{BE600FB4-8C8C-4C65-BEE0-C49D6CE1257C}" type="presParOf" srcId="{0720A6A2-F777-44A5-9B9E-BE0C71BF53A9}" destId="{6EADF40F-87CE-4D86-AB25-500A975B27A1}" srcOrd="6" destOrd="0" presId="urn:microsoft.com/office/officeart/2008/layout/HexagonCluster"/>
    <dgm:cxn modelId="{49C04804-53E6-49D2-A5ED-CC1705820BA8}" type="presParOf" srcId="{6EADF40F-87CE-4D86-AB25-500A975B27A1}" destId="{703981D7-3F67-4CB0-9461-C42809D51D29}" srcOrd="0" destOrd="0" presId="urn:microsoft.com/office/officeart/2008/layout/HexagonCluster"/>
    <dgm:cxn modelId="{7B652658-E5EF-4111-954E-E74DAEADA3F3}" type="presParOf" srcId="{0720A6A2-F777-44A5-9B9E-BE0C71BF53A9}" destId="{BDE0CC4C-A6C3-4733-9E67-BAB11A8AE0F8}" srcOrd="7" destOrd="0" presId="urn:microsoft.com/office/officeart/2008/layout/HexagonCluster"/>
    <dgm:cxn modelId="{69DEAF01-B377-49A5-AACC-904C44B17FD5}" type="presParOf" srcId="{BDE0CC4C-A6C3-4733-9E67-BAB11A8AE0F8}" destId="{38757B80-C10C-4A1F-AF64-9ACB3B94E53A}" srcOrd="0" destOrd="0" presId="urn:microsoft.com/office/officeart/2008/layout/HexagonCluster"/>
    <dgm:cxn modelId="{FB588548-B21D-4F6E-8684-9605B0FE06A0}" type="presParOf" srcId="{0720A6A2-F777-44A5-9B9E-BE0C71BF53A9}" destId="{07E81D29-EB0B-492A-974B-F057603ED79B}" srcOrd="8" destOrd="0" presId="urn:microsoft.com/office/officeart/2008/layout/HexagonCluster"/>
    <dgm:cxn modelId="{8B7F138A-2CAB-4C71-912D-90DC0C129C76}" type="presParOf" srcId="{07E81D29-EB0B-492A-974B-F057603ED79B}" destId="{A8D72502-78D9-4B6C-B541-593DDE59262F}" srcOrd="0" destOrd="0" presId="urn:microsoft.com/office/officeart/2008/layout/HexagonCluster"/>
    <dgm:cxn modelId="{B76841FB-7C2E-4E5C-AEBA-7F20A735DC40}" type="presParOf" srcId="{0720A6A2-F777-44A5-9B9E-BE0C71BF53A9}" destId="{14414435-91E7-4A16-9816-708E2023E111}" srcOrd="9" destOrd="0" presId="urn:microsoft.com/office/officeart/2008/layout/HexagonCluster"/>
    <dgm:cxn modelId="{EF534C34-CB73-4847-9C47-40ECA58D3ECC}" type="presParOf" srcId="{14414435-91E7-4A16-9816-708E2023E111}" destId="{B203DC7F-70FE-4DBC-AD66-F34CE79D45C1}" srcOrd="0" destOrd="0" presId="urn:microsoft.com/office/officeart/2008/layout/HexagonCluster"/>
    <dgm:cxn modelId="{C5177BCE-8641-4FF3-86F3-FE7967957F36}" type="presParOf" srcId="{0720A6A2-F777-44A5-9B9E-BE0C71BF53A9}" destId="{E444B868-1840-42A8-9246-3C5D9F7D623E}" srcOrd="10" destOrd="0" presId="urn:microsoft.com/office/officeart/2008/layout/HexagonCluster"/>
    <dgm:cxn modelId="{DCE98543-B10F-46C8-BBDF-5E0F8C961AED}" type="presParOf" srcId="{E444B868-1840-42A8-9246-3C5D9F7D623E}" destId="{7E9FDA4C-B9D4-4829-800E-9716FD1ECE5A}" srcOrd="0" destOrd="0" presId="urn:microsoft.com/office/officeart/2008/layout/HexagonCluster"/>
    <dgm:cxn modelId="{3BF65FDD-C774-462C-B0A3-0DB42B464E6D}" type="presParOf" srcId="{0720A6A2-F777-44A5-9B9E-BE0C71BF53A9}" destId="{45BC9D5E-DEF6-4D94-A4CA-01D9CF1D9C7C}" srcOrd="11" destOrd="0" presId="urn:microsoft.com/office/officeart/2008/layout/HexagonCluster"/>
    <dgm:cxn modelId="{0E3748F7-730C-47E4-A468-436165FFA36D}" type="presParOf" srcId="{45BC9D5E-DEF6-4D94-A4CA-01D9CF1D9C7C}" destId="{F82197F0-6ED2-452D-8F68-E0FCB9ABB561}"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Automatic enrollment </a:t>
          </a:r>
          <a:br>
            <a:rPr lang="en-US" sz="1500" kern="1200" dirty="0"/>
          </a:br>
          <a:r>
            <a:rPr lang="en-US" sz="1500" kern="1200" dirty="0"/>
            <a:t>into TSP, with </a:t>
          </a:r>
          <a:br>
            <a:rPr lang="en-US" sz="1500" kern="1200" dirty="0"/>
          </a:br>
          <a:r>
            <a:rPr lang="en-US" sz="1500" kern="1200" dirty="0"/>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9603-1672-4211-8054-0C2254A1BC61}">
      <dsp:nvSpPr>
        <dsp:cNvPr id="0" name=""/>
        <dsp:cNvSpPr/>
      </dsp:nvSpPr>
      <dsp:spPr>
        <a:xfrm>
          <a:off x="3423496" y="2458685"/>
          <a:ext cx="1736730" cy="1497364"/>
        </a:xfrm>
        <a:prstGeom prst="hexagon">
          <a:avLst>
            <a:gd name="adj" fmla="val 25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a:t>Aesthetics</a:t>
          </a:r>
          <a:endParaRPr lang="en-US" sz="1100" kern="1200" dirty="0"/>
        </a:p>
      </dsp:txBody>
      <dsp:txXfrm>
        <a:off x="3693004" y="2691048"/>
        <a:ext cx="1197714" cy="1032638"/>
      </dsp:txXfrm>
    </dsp:sp>
    <dsp:sp modelId="{80C17F5C-EE91-4AA6-A40A-0020975C4C76}">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9ECE5-2555-41FD-8A3E-E90246CC43D4}">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45B0E-69F5-4CFF-BD91-05F84BC7E175}">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dsp:style>
    </dsp:sp>
    <dsp:sp modelId="{967C617E-B524-4923-AC75-6EA57FD6EFFF}">
      <dsp:nvSpPr>
        <dsp:cNvPr id="0" name=""/>
        <dsp:cNvSpPr/>
      </dsp:nvSpPr>
      <dsp:spPr>
        <a:xfrm>
          <a:off x="4903117" y="1636617"/>
          <a:ext cx="1736730" cy="1497364"/>
        </a:xfrm>
        <a:prstGeom prst="hexagon">
          <a:avLst>
            <a:gd name="adj" fmla="val 25000"/>
            <a:gd name="vf" fmla="val 115470"/>
          </a:avLst>
        </a:prstGeom>
        <a:solidFill>
          <a:schemeClr val="accent2">
            <a:hueOff val="-665912"/>
            <a:satOff val="-293"/>
            <a:lumOff val="784"/>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kern="120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03D12162-55E0-4034-95DA-ABC4B50B9B44}">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dsp:style>
    </dsp:sp>
    <dsp:sp modelId="{703981D7-3F67-4CB0-9461-C42809D51D29}">
      <dsp:nvSpPr>
        <dsp:cNvPr id="0" name=""/>
        <dsp:cNvSpPr/>
      </dsp:nvSpPr>
      <dsp:spPr>
        <a:xfrm>
          <a:off x="6382737" y="2458685"/>
          <a:ext cx="1736730" cy="1497364"/>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3571" t="-710" r="-6429" b="710"/>
          </a:stretch>
        </a:blip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sp>
    <dsp:sp modelId="{38757B80-C10C-4A1F-AF64-9ACB3B94E53A}">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dsp:style>
    </dsp:sp>
    <dsp:sp modelId="{A8D72502-78D9-4B6C-B541-593DDE59262F}">
      <dsp:nvSpPr>
        <dsp:cNvPr id="0" name=""/>
        <dsp:cNvSpPr/>
      </dsp:nvSpPr>
      <dsp:spPr>
        <a:xfrm>
          <a:off x="3423496" y="818111"/>
          <a:ext cx="1736730" cy="1497364"/>
        </a:xfrm>
        <a:prstGeom prst="hexagon">
          <a:avLst>
            <a:gd name="adj" fmla="val 25000"/>
            <a:gd name="vf" fmla="val 115470"/>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1050474"/>
        <a:ext cx="1197714" cy="1032638"/>
      </dsp:txXfrm>
    </dsp:sp>
    <dsp:sp modelId="{B203DC7F-70FE-4DBC-AD66-F34CE79D45C1}">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021" t="-710" r="-44979" b="710"/>
          </a:stretch>
        </a:blip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7/2/2025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Employers may want to increase employee contributions to retirement plans for 3 reasons: recruitment retention, and business growth.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More employee contributions means a more competitive retirement plan to 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A competitive retirement plan also helps employers retain top talent.</a:t>
            </a:r>
          </a:p>
          <a:p>
            <a:pPr marL="628650" lvl="1" indent="-171450">
              <a:buFont typeface="Arial" panose="020B0604020202020204" pitchFamily="34" charset="0"/>
              <a:buChar char="•"/>
            </a:pPr>
            <a:r>
              <a:rPr lang="en-US" strike="sngStrike" dirty="0"/>
              <a:t>According to </a:t>
            </a:r>
            <a:r>
              <a:rPr lang="en-US" strike="sngStrike" dirty="0" err="1"/>
              <a:t>Pricewaterhouse</a:t>
            </a:r>
            <a:r>
              <a:rPr lang="en-US"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dirty="0"/>
              <a:t>Higher employee contributions also equate to tax savings on employer-matched contributions. And too little employee contributions can make retirement plans fail the IRS discrimination tests, meant to ensure equitable benefits for employees across pay bands.</a:t>
            </a:r>
          </a:p>
          <a:p>
            <a:pPr marL="628650" lvl="1" indent="-171450">
              <a:buFont typeface="Arial" panose="020B0604020202020204" pitchFamily="34" charset="0"/>
              <a:buChar char="•"/>
            </a:pPr>
            <a:r>
              <a:rPr lang="en-US" dirty="0"/>
              <a:t>According to a report by the National Small business Association, lending institutions tend to view SMBs with more robust retirement plans as more stable, thus creditworthy for potential growth.</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show that peer influence can increase employee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This study targeted 1,254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Folks who had made no changes to the default amount since, had no outstanding TSP loans, and had an email on file were eligible for the study and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matched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inferred that federal w</a:t>
            </a:r>
            <a:r>
              <a:rPr lang="en-US" b="0" dirty="0">
                <a:latin typeface="+mn-lt"/>
              </a:rPr>
              <a:t>orkers were learning from peers’ mistakes and started contributing more. But a few limitations makes me wonder…</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The author noted that the variations in email design, subject line, and senders (i.e., workers’ trust in the sender) could have impacted the different effects of the personalized versus peer influence email messages. Future studies ought to compare identical products that only vary in messaging to test the concept of interest—that is, the part that draws users’ attention to personalization and/or peer influence—to rule out other explanations for what happened. </a:t>
            </a:r>
          </a:p>
          <a:p>
            <a:pPr marL="628650" lvl="1" indent="-171450">
              <a:buFont typeface="Arial" panose="020B0604020202020204" pitchFamily="34" charset="0"/>
              <a:buChar char="•"/>
            </a:pPr>
            <a:r>
              <a:rPr lang="en-US" dirty="0"/>
              <a:t>Any email at all could have also primed workers to change their contributions. Future studies could compare the peer influence messaging to a generic “open enrollment”-style email as the baseline (as opposed to no email) to test the effect of peer influence (as opposed to the effect of receiving an email).</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author noted that the bar can sway the comparison.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Birds of a feather,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Seasoned staff, feeling empowered by learning from the mistakes of their more naïve colleagues?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was unclear which persona was at play when the age distribution of workers ranged from 19 to 80 years old, even with a median of 36. Future studies could tease out such processes with segmented samples of similar workers or test, overall, how age impacts retirement contributions for more targeted outreach campaigns.</a:t>
            </a:r>
          </a:p>
          <a:p>
            <a:pPr marL="628650" lvl="1" indent="-171450">
              <a:buFont typeface="Arial" panose="020B0604020202020204" pitchFamily="34" charset="0"/>
              <a:buChar char="•"/>
            </a:pPr>
            <a:r>
              <a:rPr lang="en-US" dirty="0"/>
              <a:t>The author used the absence of outstanding TSP loans to measure workers’ “amenability to contribute more”. Other factors—such as income, expenses, proximity to retirement, propensity to save or plan for the future—could also impact workers’ capacity and motivations to divert part of their paychecks to retirement. Future studies could investigate class differences in retirement contributions to identify additional financial wellbeing programs to support increased retirement contributions.</a:t>
            </a:r>
          </a:p>
          <a:p>
            <a:pPr marL="628650" lvl="1" indent="-171450">
              <a:buFont typeface="Arial" panose="020B0604020202020204" pitchFamily="34" charset="0"/>
              <a:buChar char="•"/>
            </a:pPr>
            <a:r>
              <a:rPr lang="en-US" dirty="0"/>
              <a:t>There are also gendered differences in financial literacy and motivations.</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spTree>
    <p:extLst>
      <p:ext uri="{BB962C8B-B14F-4D97-AF65-F5344CB8AC3E}">
        <p14:creationId xmlns:p14="http://schemas.microsoft.com/office/powerpoint/2010/main" val="207687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1171141754"/>
              </p:ext>
            </p:extLst>
          </p:nvPr>
        </p:nvGraphicFramePr>
        <p:xfrm>
          <a:off x="1097280"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3642484"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chemeClr val="tx2"/>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chemeClr val="tx2"/>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chemeClr val="tx2"/>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1915312"/>
            <a:ext cx="10429415" cy="4104264"/>
          </a:xfrm>
        </p:spPr>
        <p:txBody>
          <a:bodyPr>
            <a:normAutofit/>
          </a:bodyPr>
          <a:lstStyle/>
          <a:p>
            <a:r>
              <a:rPr lang="en-US" dirty="0">
                <a:latin typeface="Avenir Next LT Pro Light" panose="020B0304020202020204" pitchFamily="34" charset="0"/>
              </a:rPr>
              <a:t>After the marketing campaign, about 1 in 4 federal workers (who received emails) increased their contributions—more than twice the rate of those who received no email. They could potentially recoup a median employer match of over $300 per employee.</a:t>
            </a:r>
          </a:p>
        </p:txBody>
      </p:sp>
      <p:grpSp>
        <p:nvGrpSpPr>
          <p:cNvPr id="15" name="Group 14">
            <a:extLst>
              <a:ext uri="{FF2B5EF4-FFF2-40B4-BE49-F238E27FC236}">
                <a16:creationId xmlns:a16="http://schemas.microsoft.com/office/drawing/2014/main" id="{C2FE1C64-52C8-A4A2-16CE-DD28160BF710}"/>
              </a:ext>
            </a:extLst>
          </p:cNvPr>
          <p:cNvGrpSpPr>
            <a:grpSpLocks noChangeAspect="1"/>
          </p:cNvGrpSpPr>
          <p:nvPr/>
        </p:nvGrpSpPr>
        <p:grpSpPr>
          <a:xfrm>
            <a:off x="7276429" y="2609099"/>
            <a:ext cx="5423610" cy="3830384"/>
            <a:chOff x="7419023" y="2992986"/>
            <a:chExt cx="4657725" cy="3289486"/>
          </a:xfrm>
        </p:grpSpPr>
        <p:graphicFrame>
          <p:nvGraphicFramePr>
            <p:cNvPr id="13" name="Chart 12">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3931515609"/>
                </p:ext>
              </p:extLst>
            </p:nvPr>
          </p:nvGraphicFramePr>
          <p:xfrm>
            <a:off x="7419023" y="2992986"/>
            <a:ext cx="4657725"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458201" y="5862542"/>
              <a:ext cx="2579369" cy="419930"/>
            </a:xfrm>
            <a:prstGeom prst="rect">
              <a:avLst/>
            </a:prstGeom>
            <a:noFill/>
          </p:spPr>
          <p:txBody>
            <a:bodyPr wrap="square" rtlCol="0">
              <a:spAutoFit/>
            </a:bodyPr>
            <a:lstStyle/>
            <a:p>
              <a:pPr algn="ctr"/>
              <a:r>
                <a:rPr lang="en-US" sz="1200" dirty="0">
                  <a:latin typeface="Avenir Next LT Pro Light" panose="020B0304020202020204" pitchFamily="34" charset="0"/>
                </a:rPr>
                <a:t>Peer Comparison Email </a:t>
              </a:r>
              <a:br>
                <a:rPr lang="en-US" sz="1200" dirty="0">
                  <a:latin typeface="Avenir Next LT Pro Light" panose="020B0304020202020204" pitchFamily="34" charset="0"/>
                </a:rPr>
              </a:br>
              <a:r>
                <a:rPr lang="en-US" sz="1200" dirty="0">
                  <a:latin typeface="Avenir Next LT Pro Light" panose="020B0304020202020204" pitchFamily="34" charset="0"/>
                </a:rPr>
                <a:t>vs. no email</a:t>
              </a:r>
            </a:p>
          </p:txBody>
        </p:sp>
      </p:gr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14" name="Group 13">
            <a:extLst>
              <a:ext uri="{FF2B5EF4-FFF2-40B4-BE49-F238E27FC236}">
                <a16:creationId xmlns:a16="http://schemas.microsoft.com/office/drawing/2014/main" id="{D60C177D-0677-B778-D276-2B23DF80EF8F}"/>
              </a:ext>
            </a:extLst>
          </p:cNvPr>
          <p:cNvGrpSpPr>
            <a:grpSpLocks noChangeAspect="1"/>
          </p:cNvGrpSpPr>
          <p:nvPr/>
        </p:nvGrpSpPr>
        <p:grpSpPr>
          <a:xfrm>
            <a:off x="4606808" y="2787051"/>
            <a:ext cx="5657758" cy="3597985"/>
            <a:chOff x="2444114" y="3350174"/>
            <a:chExt cx="4572000" cy="2907510"/>
          </a:xfrm>
        </p:grpSpPr>
        <p:graphicFrame>
          <p:nvGraphicFramePr>
            <p:cNvPr id="11" name="Chart 10">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646525959"/>
                </p:ext>
              </p:extLst>
            </p:nvPr>
          </p:nvGraphicFramePr>
          <p:xfrm>
            <a:off x="2444114" y="33501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3484675" y="5862542"/>
              <a:ext cx="2208202" cy="395142"/>
            </a:xfrm>
            <a:prstGeom prst="rect">
              <a:avLst/>
            </a:prstGeom>
            <a:noFill/>
          </p:spPr>
          <p:txBody>
            <a:bodyPr wrap="square" rtlCol="0">
              <a:spAutoFit/>
            </a:bodyPr>
            <a:lstStyle/>
            <a:p>
              <a:pPr algn="ctr"/>
              <a:r>
                <a:rPr lang="en-US" sz="1200" dirty="0">
                  <a:latin typeface="Avenir Next LT Pro Light" panose="020B0304020202020204" pitchFamily="34" charset="0"/>
                </a:rPr>
                <a:t>Personalized Email </a:t>
              </a:r>
            </a:p>
            <a:p>
              <a:pPr algn="ctr"/>
              <a:r>
                <a:rPr lang="en-US" sz="1200" dirty="0">
                  <a:latin typeface="Avenir Next LT Pro Light" panose="020B0304020202020204" pitchFamily="34" charset="0"/>
                </a:rPr>
                <a:t>vs. no email</a:t>
              </a:r>
            </a:p>
          </p:txBody>
        </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1965577593"/>
              </p:ext>
            </p:extLst>
          </p:nvPr>
        </p:nvGraphicFramePr>
        <p:xfrm>
          <a:off x="1096963"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E6CDA-4DDE-BB2E-8CA3-1B6DD521C5B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DDF4D73-2A18-DE90-C812-6C468F7505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47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1507</TotalTime>
  <Words>1190</Words>
  <Application>Microsoft Office PowerPoint</Application>
  <PresentationFormat>Widescreen</PresentationFormat>
  <Paragraphs>90</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Arial</vt:lpstr>
      <vt:lpstr>Avenir Next LT Pro Demi</vt:lpstr>
      <vt:lpstr>Avenir Next LT Pro Light</vt:lpstr>
      <vt:lpstr>Calibri</vt:lpstr>
      <vt:lpstr>Courier New</vt:lpstr>
      <vt:lpstr>RetrospectVTI</vt:lpstr>
      <vt:lpstr>The FOMO Fund: How the fear of missing out affects retirement contributions</vt:lpstr>
      <vt:lpstr>Why increase employee contributions?</vt:lpstr>
      <vt:lpstr>The power of  peer influence</vt:lpstr>
      <vt:lpstr>Could emails inspire federal workers to increase retirement contributions?</vt:lpstr>
      <vt:lpstr>Emails inspire new enrollees to increase TSP contributions.</vt:lpstr>
      <vt:lpstr>What can we learn from this for our project?</vt:lpstr>
      <vt:lpstr>The experiment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8</cp:revision>
  <dcterms:created xsi:type="dcterms:W3CDTF">2025-06-30T19:40:34Z</dcterms:created>
  <dcterms:modified xsi:type="dcterms:W3CDTF">2025-07-03T13:55:12Z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